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fakes001800.png" descr="fakes001800.png"/>
          <p:cNvPicPr>
            <a:picLocks noChangeAspect="1"/>
          </p:cNvPicPr>
          <p:nvPr/>
        </p:nvPicPr>
        <p:blipFill>
          <a:blip r:embed="rId2">
            <a:alphaModFix amt="56594"/>
            <a:extLst/>
          </a:blip>
          <a:srcRect l="0" t="0" r="0" b="42185"/>
          <a:stretch>
            <a:fillRect/>
          </a:stretch>
        </p:blipFill>
        <p:spPr>
          <a:xfrm>
            <a:off x="-3689681" y="-219525"/>
            <a:ext cx="41527510" cy="240088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Assignment 3: CatsGA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3: CatsGAN</a:t>
            </a:r>
          </a:p>
        </p:txBody>
      </p:sp>
      <p:sp>
        <p:nvSpPr>
          <p:cNvPr id="154" name="Due: 03/24/2021 We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Due: 03/24/2021 Wed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pic>
        <p:nvPicPr>
          <p:cNvPr id="157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8874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3.png" descr="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19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5.png" descr="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8874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6.png" descr="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5119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Grumpy cats(204)"/>
          <p:cNvSpPr txBox="1"/>
          <p:nvPr/>
        </p:nvSpPr>
        <p:spPr>
          <a:xfrm>
            <a:off x="4307051" y="10369473"/>
            <a:ext cx="495879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Grumpy cats(204)</a:t>
            </a:r>
          </a:p>
        </p:txBody>
      </p:sp>
      <p:pic>
        <p:nvPicPr>
          <p:cNvPr id="162" name="0.png" descr="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928788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1.png" descr="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519652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2.png" descr="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928788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3.png" descr="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519652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ussian blue(75)"/>
          <p:cNvSpPr txBox="1"/>
          <p:nvPr/>
        </p:nvSpPr>
        <p:spPr>
          <a:xfrm>
            <a:off x="14437411" y="10369473"/>
            <a:ext cx="460827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Russian blue(75)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Bonus dataset (for B&amp;W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Bonus dataset (for B&amp;W)</a:t>
            </a:r>
          </a:p>
        </p:txBody>
      </p:sp>
      <p:pic>
        <p:nvPicPr>
          <p:cNvPr id="169" name="arcanine.png" descr="arcan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7724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blaziken.png" descr="blazik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8629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braixen.png" descr="braixe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7724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camerupt.png" descr="camerup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8629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abomasnow.png" descr="abomasno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72330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amoonguss.png" descr="amoongus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64155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bayleef.png" descr="bayleef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272330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bellossom.png" descr="bellosso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64155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alomomola.png" descr="alomomol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361812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araquanid.png" descr="araquanid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361812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azumarill.png" descr="azumarill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744587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barbaracle.png" descr="barbarac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744587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Fire"/>
          <p:cNvSpPr txBox="1"/>
          <p:nvPr/>
        </p:nvSpPr>
        <p:spPr>
          <a:xfrm>
            <a:off x="3679448" y="10828663"/>
            <a:ext cx="111892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Fire</a:t>
            </a:r>
          </a:p>
        </p:txBody>
      </p:sp>
      <p:sp>
        <p:nvSpPr>
          <p:cNvPr id="182" name="Grass"/>
          <p:cNvSpPr txBox="1"/>
          <p:nvPr/>
        </p:nvSpPr>
        <p:spPr>
          <a:xfrm>
            <a:off x="11333530" y="10828663"/>
            <a:ext cx="17169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Grass</a:t>
            </a:r>
          </a:p>
        </p:txBody>
      </p:sp>
      <p:sp>
        <p:nvSpPr>
          <p:cNvPr id="183" name="Water"/>
          <p:cNvSpPr txBox="1"/>
          <p:nvPr/>
        </p:nvSpPr>
        <p:spPr>
          <a:xfrm>
            <a:off x="19344611" y="10828663"/>
            <a:ext cx="170596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Water</a:t>
            </a:r>
          </a:p>
        </p:txBody>
      </p:sp>
      <p:sp>
        <p:nvSpPr>
          <p:cNvPr id="184" name="and many other types…."/>
          <p:cNvSpPr txBox="1"/>
          <p:nvPr/>
        </p:nvSpPr>
        <p:spPr>
          <a:xfrm>
            <a:off x="8996632" y="12466385"/>
            <a:ext cx="68223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and many other types….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at we will impl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implement</a:t>
            </a:r>
          </a:p>
        </p:txBody>
      </p:sp>
      <p:sp>
        <p:nvSpPr>
          <p:cNvPr id="187" name="Model architectures:…"/>
          <p:cNvSpPr txBox="1"/>
          <p:nvPr/>
        </p:nvSpPr>
        <p:spPr>
          <a:xfrm>
            <a:off x="1404649" y="3121913"/>
            <a:ext cx="10735996" cy="9381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Model architectures: 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Discriminator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Generator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CycleGAN generator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Some training procedure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Logger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Forward backward pass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Other tricks to make GAN work</a:t>
            </a:r>
          </a:p>
        </p:txBody>
      </p:sp>
      <p:pic>
        <p:nvPicPr>
          <p:cNvPr id="188" name="5.png" descr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08163" y="3146332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6.png" descr="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4409" y="3146332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Rectangle"/>
          <p:cNvSpPr/>
          <p:nvPr/>
        </p:nvSpPr>
        <p:spPr>
          <a:xfrm>
            <a:off x="13398013" y="3146332"/>
            <a:ext cx="393448" cy="32512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Line"/>
          <p:cNvSpPr/>
          <p:nvPr/>
        </p:nvSpPr>
        <p:spPr>
          <a:xfrm>
            <a:off x="14202826" y="4621827"/>
            <a:ext cx="258021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2" name="DCGAN"/>
          <p:cNvSpPr txBox="1"/>
          <p:nvPr/>
        </p:nvSpPr>
        <p:spPr>
          <a:xfrm>
            <a:off x="14352220" y="3713805"/>
            <a:ext cx="228142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DCGAN</a:t>
            </a:r>
          </a:p>
        </p:txBody>
      </p:sp>
      <p:pic>
        <p:nvPicPr>
          <p:cNvPr id="193" name="2.png" descr="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7047" y="8528280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0.png" descr="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08163" y="8528280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Line"/>
          <p:cNvSpPr/>
          <p:nvPr/>
        </p:nvSpPr>
        <p:spPr>
          <a:xfrm>
            <a:off x="17088098" y="10366825"/>
            <a:ext cx="258021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6" name="CycleGAN"/>
          <p:cNvSpPr txBox="1"/>
          <p:nvPr/>
        </p:nvSpPr>
        <p:spPr>
          <a:xfrm>
            <a:off x="16904650" y="9175543"/>
            <a:ext cx="294711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CycleGAN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